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859" r:id="rId2"/>
    <p:sldId id="993" r:id="rId3"/>
    <p:sldId id="998" r:id="rId4"/>
    <p:sldId id="999" r:id="rId5"/>
    <p:sldId id="1017" r:id="rId6"/>
    <p:sldId id="1000" r:id="rId7"/>
    <p:sldId id="1001" r:id="rId8"/>
    <p:sldId id="1002" r:id="rId9"/>
    <p:sldId id="994" r:id="rId10"/>
    <p:sldId id="1003" r:id="rId11"/>
    <p:sldId id="1004" r:id="rId12"/>
    <p:sldId id="1018" r:id="rId13"/>
    <p:sldId id="1019" r:id="rId14"/>
    <p:sldId id="1005" r:id="rId15"/>
    <p:sldId id="1021" r:id="rId16"/>
    <p:sldId id="1006" r:id="rId17"/>
    <p:sldId id="1007" r:id="rId18"/>
    <p:sldId id="1008" r:id="rId19"/>
    <p:sldId id="1022" r:id="rId20"/>
    <p:sldId id="1009" r:id="rId21"/>
    <p:sldId id="1023" r:id="rId22"/>
    <p:sldId id="1010" r:id="rId23"/>
    <p:sldId id="1011" r:id="rId24"/>
    <p:sldId id="1012" r:id="rId25"/>
    <p:sldId id="1013" r:id="rId26"/>
    <p:sldId id="1014" r:id="rId27"/>
    <p:sldId id="1024" r:id="rId2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第七单元提优测评卷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I can draw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	C.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302.jpg" descr="id:21474899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2132856"/>
            <a:ext cx="1900555" cy="1718945"/>
          </a:xfrm>
          <a:prstGeom prst="rect">
            <a:avLst/>
          </a:prstGeom>
        </p:spPr>
      </p:pic>
      <p:pic>
        <p:nvPicPr>
          <p:cNvPr id="4" name="aw303.jpg" descr="id:214749000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103368" y="2348880"/>
            <a:ext cx="782955" cy="1718945"/>
          </a:xfrm>
          <a:prstGeom prst="rect">
            <a:avLst/>
          </a:prstGeom>
        </p:spPr>
      </p:pic>
      <p:pic>
        <p:nvPicPr>
          <p:cNvPr id="5" name="awbt77.jpg" descr="id:214749001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407574" y="2430135"/>
            <a:ext cx="1343660" cy="17189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5822" y="3841884"/>
            <a:ext cx="34291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can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draw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banana.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982638" y="15376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17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138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65468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5468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Yes.		B. No. This is a box.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5468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5468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No. This is a cherry.	B. OK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473732"/>
            <a:ext cx="22108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box</a:t>
            </a:r>
            <a:r>
              <a:rPr lang="en-US" altLang="zh-CN" dirty="0">
                <a:solidFill>
                  <a:srgbClr val="ED028C"/>
                </a:solidFill>
              </a:rPr>
              <a:t>?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70764" y="3841884"/>
            <a:ext cx="26174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peach,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please.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042342" y="18448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52761" y="3140968"/>
            <a:ext cx="4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82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714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65468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It’s nice.		B. It’s a robot.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5468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5468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Hello, Yang Ling.	B. Hello. I’m Yang Ling.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5468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5468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Good evening.		B. Goodbye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1916832"/>
            <a:ext cx="29529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Look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at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my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robot.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50590" y="3356992"/>
            <a:ext cx="29700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Hello,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Wang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Bing.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72485" y="4561964"/>
            <a:ext cx="19223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Goodbye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044394" y="1340768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en-US" altLang="zh-CN" dirty="0"/>
              <a:t>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6369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3057" y="3933056"/>
            <a:ext cx="4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69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 试 部 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请用你的火眼金睛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找出不同类的单词。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can	B. sing	C. look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nice	B. draw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great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2132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4014" y="2557871"/>
            <a:ext cx="113326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唱歌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，为动词；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，是情态动词。故选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03456" y="4077072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47472" y="4149080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9782" y="4058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514014" y="4574095"/>
            <a:ext cx="113326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太好了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，为形容词；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，是动词。故选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77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109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hello	B. sing	C. hi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cook	B. box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dance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63180" y="153994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86022" y="2044005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选项都是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，为打招呼用语；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唱歌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，是动词。故选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3484165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86022" y="3988221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做饭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跳舞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，为动词；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盒子，箱子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，是名词。故选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888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3925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hello	B. balloon	C. robot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6. A. I	B. you	C. my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4127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86022" y="1916832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机器人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，是打招呼用语。故选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75464" y="3356992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33569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586022" y="3854015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你，你们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，为人称代词；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，是形容词性物主代词。故选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7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选择合适的选项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Robot Roy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draw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pink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sing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304.jpg" descr="id:21474900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414686" y="2276872"/>
            <a:ext cx="1419860" cy="1718945"/>
          </a:xfrm>
          <a:prstGeom prst="rect">
            <a:avLst/>
          </a:prstGeom>
        </p:spPr>
      </p:pic>
      <p:pic>
        <p:nvPicPr>
          <p:cNvPr id="4" name="aw305.jpg" descr="id:21474900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311230" y="2543832"/>
            <a:ext cx="1576705" cy="143637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 bwMode="auto">
          <a:xfrm>
            <a:off x="2638822" y="1556792"/>
            <a:ext cx="6984776" cy="51108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62758" y="40770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15286" y="4077072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666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1157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Robot Roy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draw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pink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sing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	4. The box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307.jpg" descr="id:21474900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462735" y="2477007"/>
            <a:ext cx="1405255" cy="1621790"/>
          </a:xfrm>
          <a:prstGeom prst="rect">
            <a:avLst/>
          </a:prstGeom>
        </p:spPr>
      </p:pic>
      <p:pic>
        <p:nvPicPr>
          <p:cNvPr id="4" name="aw308.jpg" descr="id:21474900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383238" y="2344294"/>
            <a:ext cx="1845945" cy="17189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 bwMode="auto">
          <a:xfrm>
            <a:off x="2638822" y="1545173"/>
            <a:ext cx="6984776" cy="51108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06774" y="4097898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319342" y="407248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143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5515"/>
            <a:ext cx="11485848" cy="4921797"/>
          </a:xfrm>
        </p:spPr>
        <p:txBody>
          <a:bodyPr/>
          <a:lstStyle/>
          <a:p>
            <a:pPr hangingPunct="0">
              <a:lnSpc>
                <a:spcPct val="2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A. Good afternoon, Yang Ling.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	B. This is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	C. Hello. I’m Su Hai.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	D. This is a peach.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	E. My mum can cook.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309.jpg" descr="id:21474900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51245" y="1583677"/>
            <a:ext cx="492986" cy="837211"/>
          </a:xfrm>
          <a:prstGeom prst="rect">
            <a:avLst/>
          </a:prstGeom>
        </p:spPr>
      </p:pic>
      <p:pic>
        <p:nvPicPr>
          <p:cNvPr id="4" name="aw310.jpg" descr="id:21474900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79932" y="2609777"/>
            <a:ext cx="786688" cy="747215"/>
          </a:xfrm>
          <a:prstGeom prst="rect">
            <a:avLst/>
          </a:prstGeom>
        </p:spPr>
      </p:pic>
      <p:pic>
        <p:nvPicPr>
          <p:cNvPr id="5" name="aw311.jpg" descr="id:214749006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11445" y="3555037"/>
            <a:ext cx="837211" cy="837211"/>
          </a:xfrm>
          <a:prstGeom prst="rect">
            <a:avLst/>
          </a:prstGeom>
        </p:spPr>
      </p:pic>
      <p:pic>
        <p:nvPicPr>
          <p:cNvPr id="6" name="aw312.jpg" descr="id:214749006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51245" y="4596523"/>
            <a:ext cx="1083711" cy="864096"/>
          </a:xfrm>
          <a:prstGeom prst="rect">
            <a:avLst/>
          </a:prstGeom>
        </p:spPr>
      </p:pic>
      <p:pic>
        <p:nvPicPr>
          <p:cNvPr id="7" name="aw313.jpg" descr="id:2147490075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27423" y="5596514"/>
            <a:ext cx="593540" cy="952973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796197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将图片与其相符的句子进行连线。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>
            <a:stCxn id="3" idx="3"/>
          </p:cNvCxnSpPr>
          <p:nvPr/>
        </p:nvCxnSpPr>
        <p:spPr>
          <a:xfrm>
            <a:off x="1344231" y="2002283"/>
            <a:ext cx="3598847" cy="193077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442614" y="2910923"/>
            <a:ext cx="3500464" cy="211764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648976" y="4006438"/>
            <a:ext cx="3294102" cy="193077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1743731" y="2002282"/>
            <a:ext cx="3140678" cy="302433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1489745" y="2983384"/>
            <a:ext cx="3429891" cy="317909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0983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437619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图片表示的是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 Hai,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与选项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你好。我是苏海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相符。故与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相连。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图片表示的是一个桃子，与选项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这是一个桃子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相符。故与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相连。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图片表示的是一位女士在做饭，与选项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我的妈妈会做饭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相符。故与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相连。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图片表示的是一个男孩和一个女孩在下午三点进行问候，与选项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下午好，杨玲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相符。故与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相连。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图片表示的是格林先生，与选项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这是格林先生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相符。故与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相连。</a:t>
            </a:r>
            <a:endParaRPr lang="zh-CN" altLang="zh-CN" sz="27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99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909310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 力 部 分</a:t>
            </a:r>
            <a:r>
              <a:rPr lang="zh-CN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选出你所听到的内容。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dance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sing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C. look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draw	B. cook		C. sing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cherry	B. grape		C. peach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hello	B. look		C. hi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nice	B. box		C. teddy</a:t>
            </a:r>
          </a:p>
          <a:p>
            <a:pPr lvl="0" hangingPunct="0">
              <a:spcAft>
                <a:spcPts val="0"/>
              </a:spcAft>
              <a:tabLst>
                <a:tab pos="4479925" algn="l"/>
                <a:tab pos="73517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6. A. great	B. grape	C. peach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479925" algn="l"/>
                <a:tab pos="73517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7. A. green	B. blue	C. red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19542" y="2079432"/>
            <a:ext cx="803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119542" y="2739410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draw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119542" y="3364399"/>
            <a:ext cx="1061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grape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119542" y="4024024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look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191550" y="4649366"/>
            <a:ext cx="801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nice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191550" y="5263756"/>
            <a:ext cx="9748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great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076200" y="5885379"/>
            <a:ext cx="11239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 green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982556" y="2088280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en-US" altLang="zh-CN" dirty="0"/>
              <a:t>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8622" y="27272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99782" y="336499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00926" y="40142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10630" y="4653136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17522" y="5272900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00926" y="5911828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en-US" altLang="zh-CN" dirty="0"/>
              <a:t>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6638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栏中选出与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栏句子相对应的答语。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638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Ⅱ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638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How do you 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A. 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638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 box, please.		B. It’s nice.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638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I can cook.		C. How do you 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638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Look at my bag.		D. No. This is a ball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638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Is this a balloon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E. OK.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91782" y="21502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54646" y="276176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4098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40770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72219" y="4705980"/>
            <a:ext cx="444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789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0966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请给我一个盒子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我会做饭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太好了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看我的包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它真好看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这是一个气球吗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不是。这是一个球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587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给单词排排队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组成完整的句子。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 Li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dance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_______________________________________________________________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8691" y="2708340"/>
            <a:ext cx="1446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zh-CN" altLang="zh-CN" dirty="0">
                <a:cs typeface="宋体" panose="02010600030101010101" pitchFamily="2" charset="-122"/>
              </a:rPr>
              <a:t>②①③</a:t>
            </a:r>
            <a:r>
              <a:rPr lang="en-US" altLang="zh-CN" dirty="0">
                <a:ea typeface="楷体" panose="02010609060101010101" pitchFamily="49" charset="-122"/>
              </a:rPr>
              <a:t>.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9653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根据所给词汇、标点以及句首字母大写规则可知，句意为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李老师会跳舞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 故正确排列为：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②①③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112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cherry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_______________________________________________________________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6574" y="2132856"/>
            <a:ext cx="17171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cs typeface="宋体" panose="02010600030101010101" pitchFamily="2" charset="-122"/>
              </a:rPr>
              <a:t>④②①③</a:t>
            </a:r>
            <a:r>
              <a:rPr lang="en-US" altLang="zh-CN" dirty="0">
                <a:ea typeface="楷体" panose="02010609060101010101" pitchFamily="49" charset="-122"/>
              </a:rPr>
              <a:t>.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77563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根据所给词汇、标点以及句首字母大写规则可知，句意为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看我的樱桃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。提醒对方看什么，用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...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修饰名词，放在名词的前面。故正确排列为：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④②①③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494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robot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_______________________________________________________________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9261" y="2420888"/>
            <a:ext cx="17171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cs typeface="宋体" panose="02010600030101010101" pitchFamily="2" charset="-122"/>
              </a:rPr>
              <a:t>④①③②</a:t>
            </a:r>
            <a:r>
              <a:rPr lang="en-US" altLang="zh-CN" dirty="0">
                <a:ea typeface="楷体" panose="02010609060101010101" pitchFamily="49" charset="-122"/>
              </a:rPr>
              <a:t>.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98991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根据所给词汇、标点以及句首字母大写规则可知，句意为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这个机器人会唱歌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 故正确排列为：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④①③②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36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Robot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Roy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9868" y="2420888"/>
            <a:ext cx="18069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cs typeface="宋体" panose="02010600030101010101" pitchFamily="2" charset="-122"/>
              </a:rPr>
              <a:t>②</a:t>
            </a:r>
            <a:r>
              <a:rPr lang="en-US" altLang="zh-CN" dirty="0">
                <a:ea typeface="楷体" panose="02010609060101010101" pitchFamily="49" charset="-122"/>
              </a:rPr>
              <a:t>.</a:t>
            </a:r>
            <a:r>
              <a:rPr lang="zh-CN" altLang="zh-CN" dirty="0">
                <a:cs typeface="宋体" panose="02010600030101010101" pitchFamily="2" charset="-122"/>
              </a:rPr>
              <a:t>④①③</a:t>
            </a:r>
            <a:r>
              <a:rPr lang="en-US" altLang="zh-CN" dirty="0">
                <a:ea typeface="楷体" panose="02010609060101010101" pitchFamily="49" charset="-122"/>
              </a:rPr>
              <a:t>.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98991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根据所给词汇、标点以及句首字母大写规则可知，句意为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你好。我是机器人罗伊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。故正确排列为：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④①③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459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 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can cook.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I’m Puppy.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     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 this a box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Puppy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Hello. 1.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Teddy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2.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I’m Teddy.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Puppy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3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Teddy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No. This is a robot.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Robot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Hello. 4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&amp;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Teddy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5. ________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314.jpg" descr="id:21474900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455246" y="2564904"/>
            <a:ext cx="2435929" cy="24482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622598" y="1484784"/>
            <a:ext cx="11224104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790950" y="21328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66814" y="272518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34966" y="34098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646934" y="4678548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en-US" altLang="zh-CN" dirty="0"/>
              <a:t>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04710" y="53174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13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395775"/>
            <a:ext cx="11485848" cy="361740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Puppy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Puppy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在向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Teddy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作自我介绍。故选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Teddy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Teddy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也向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Puppy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作自我介绍。故选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Teddy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的话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不是。这是一个机器人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可知，此处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Puppy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在问：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这是一个盒子吗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根据上下文和图片可知，机器人在介绍自己会做饭的本领。故选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　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Puppy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Teddy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对机器人会做饭表示惊讶，说道：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太棒了！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　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24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3746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019675" algn="l"/>
                <a:tab pos="81661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8. A. good evening	B. good night		C. good morning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81661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81661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9. A. a nice grape	B. a yummy banana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nice cherry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81661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81661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10. A. Look at my robot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my robot.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can cook.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1903246"/>
            <a:ext cx="19030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ED028C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night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22598" y="3199390"/>
            <a:ext cx="28424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yummy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banana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98196" y="4489956"/>
            <a:ext cx="29529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Look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at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my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robot.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044892" y="128704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3180" y="256490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42342" y="38610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911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59555" y="2492896"/>
            <a:ext cx="11688445" cy="241681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86756" y="1611957"/>
            <a:ext cx="1145994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sing          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peach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3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dance               4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. draw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5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cook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4354486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426748" y="4340774"/>
            <a:ext cx="3642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023198" y="434535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621397" y="435448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1131604" y="432531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109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判断下列图片与所听内容是否相符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08.jpg" descr="id:21474898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343678" y="950367"/>
            <a:ext cx="606425" cy="606425"/>
          </a:xfrm>
          <a:prstGeom prst="rect">
            <a:avLst/>
          </a:prstGeom>
        </p:spPr>
      </p:pic>
      <p:pic>
        <p:nvPicPr>
          <p:cNvPr id="4" name="e09.jpg" descr="id:214748984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566814" y="1700808"/>
            <a:ext cx="606425" cy="606425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 rotWithShape="1">
          <a:blip r:embed="rId4"/>
          <a:srcRect r="51305"/>
          <a:stretch/>
        </p:blipFill>
        <p:spPr>
          <a:xfrm>
            <a:off x="259555" y="2367464"/>
            <a:ext cx="5691635" cy="2334895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6239222" y="2621811"/>
            <a:ext cx="5014272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puppy.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Hello.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bag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460" y="3999385"/>
            <a:ext cx="597902" cy="58174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7024" y="4032515"/>
            <a:ext cx="597902" cy="5785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1070" y="4032515"/>
            <a:ext cx="597902" cy="581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26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/>
        </p:nvPicPr>
        <p:blipFill rotWithShape="1">
          <a:blip r:embed="rId2"/>
          <a:srcRect l="49927"/>
          <a:stretch/>
        </p:blipFill>
        <p:spPr>
          <a:xfrm>
            <a:off x="360854" y="1916832"/>
            <a:ext cx="5852794" cy="2334895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6743278" y="2339228"/>
            <a:ext cx="3574112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Look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draw.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This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6. A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peach,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please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078" y="3565228"/>
            <a:ext cx="597902" cy="57851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2878" y="3565228"/>
            <a:ext cx="597902" cy="58174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3678" y="3573016"/>
            <a:ext cx="597902" cy="57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11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8955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	C.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96.jpg" descr="id:21474899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3089315"/>
            <a:ext cx="1809750" cy="1718945"/>
          </a:xfrm>
          <a:prstGeom prst="rect">
            <a:avLst/>
          </a:prstGeom>
        </p:spPr>
      </p:pic>
      <p:pic>
        <p:nvPicPr>
          <p:cNvPr id="4" name="aw297.jpg" descr="id:214748994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625695" y="3115587"/>
            <a:ext cx="1318260" cy="1718945"/>
          </a:xfrm>
          <a:prstGeom prst="rect">
            <a:avLst/>
          </a:prstGeom>
        </p:spPr>
      </p:pic>
      <p:pic>
        <p:nvPicPr>
          <p:cNvPr id="5" name="awbt74.jpg" descr="id:214748994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335566" y="3078207"/>
            <a:ext cx="1900555" cy="17189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32870" y="4779729"/>
            <a:ext cx="6092825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cherry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 Yes.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982638" y="16288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93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Miss Wang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	C.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98.jpg" descr="id:21474899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22477" y="2704611"/>
            <a:ext cx="1234440" cy="1718945"/>
          </a:xfrm>
          <a:prstGeom prst="rect">
            <a:avLst/>
          </a:prstGeom>
        </p:spPr>
      </p:pic>
      <p:pic>
        <p:nvPicPr>
          <p:cNvPr id="4" name="aw299.jpg" descr="id:21474899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239222" y="2782068"/>
            <a:ext cx="1066800" cy="1718945"/>
          </a:xfrm>
          <a:prstGeom prst="rect">
            <a:avLst/>
          </a:prstGeom>
        </p:spPr>
      </p:pic>
      <p:pic>
        <p:nvPicPr>
          <p:cNvPr id="5" name="awbt75.jpg" descr="id:214748997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263558" y="2659047"/>
            <a:ext cx="2261235" cy="17189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94606" y="4489956"/>
            <a:ext cx="33098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Miss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Wang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can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sing.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1042342" y="17353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76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Fan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111750" algn="l"/>
                <a:tab pos="8010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111750" algn="l"/>
                <a:tab pos="801052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111750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B. 	C.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300.jpg" descr="id:21474899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2286119"/>
            <a:ext cx="1893570" cy="1718945"/>
          </a:xfrm>
          <a:prstGeom prst="rect">
            <a:avLst/>
          </a:prstGeom>
        </p:spPr>
      </p:pic>
      <p:pic>
        <p:nvPicPr>
          <p:cNvPr id="4" name="aw301.jpg" descr="id:214748998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263993" y="2430135"/>
            <a:ext cx="1886585" cy="1718945"/>
          </a:xfrm>
          <a:prstGeom prst="rect">
            <a:avLst/>
          </a:prstGeom>
        </p:spPr>
      </p:pic>
      <p:pic>
        <p:nvPicPr>
          <p:cNvPr id="5" name="awbt76.jpg" descr="id:214748999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080351" y="2564904"/>
            <a:ext cx="2334260" cy="17189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78582" y="4129916"/>
            <a:ext cx="28904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solidFill>
                  <a:srgbClr val="ED028C"/>
                </a:solidFill>
                <a:ea typeface="楷体" panose="02010609060101010101" pitchFamily="49" charset="-122"/>
              </a:rPr>
              <a:t>Mr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Fan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can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cook.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1054646" y="14127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2103</Words>
  <Application>Microsoft Office PowerPoint</Application>
  <PresentationFormat>自定义</PresentationFormat>
  <Paragraphs>196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349</cp:revision>
  <dcterms:created xsi:type="dcterms:W3CDTF">2020-11-06T05:24:00Z</dcterms:created>
  <dcterms:modified xsi:type="dcterms:W3CDTF">2025-06-30T06:36:51Z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